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51" r:id="rId3"/>
    <p:sldId id="464" r:id="rId4"/>
    <p:sldId id="350" r:id="rId5"/>
    <p:sldId id="470" r:id="rId6"/>
    <p:sldId id="418" r:id="rId7"/>
    <p:sldId id="430" r:id="rId8"/>
    <p:sldId id="447" r:id="rId9"/>
    <p:sldId id="449" r:id="rId10"/>
    <p:sldId id="353" r:id="rId11"/>
    <p:sldId id="450" r:id="rId12"/>
    <p:sldId id="451" r:id="rId13"/>
    <p:sldId id="452" r:id="rId14"/>
    <p:sldId id="438" r:id="rId15"/>
    <p:sldId id="439" r:id="rId16"/>
    <p:sldId id="440" r:id="rId17"/>
    <p:sldId id="454" r:id="rId18"/>
    <p:sldId id="455" r:id="rId19"/>
    <p:sldId id="456" r:id="rId20"/>
    <p:sldId id="473" r:id="rId21"/>
    <p:sldId id="457" r:id="rId22"/>
    <p:sldId id="444" r:id="rId23"/>
    <p:sldId id="458" r:id="rId24"/>
    <p:sldId id="459" r:id="rId25"/>
    <p:sldId id="474" r:id="rId26"/>
    <p:sldId id="478" r:id="rId27"/>
    <p:sldId id="462" r:id="rId28"/>
    <p:sldId id="475" r:id="rId29"/>
    <p:sldId id="465" r:id="rId30"/>
    <p:sldId id="471" r:id="rId31"/>
    <p:sldId id="466" r:id="rId32"/>
    <p:sldId id="467" r:id="rId33"/>
    <p:sldId id="468" r:id="rId34"/>
    <p:sldId id="476" r:id="rId35"/>
    <p:sldId id="479" r:id="rId36"/>
    <p:sldId id="477" r:id="rId37"/>
    <p:sldId id="480" r:id="rId38"/>
    <p:sldId id="481" r:id="rId39"/>
    <p:sldId id="489" r:id="rId40"/>
    <p:sldId id="490" r:id="rId41"/>
    <p:sldId id="566" r:id="rId42"/>
    <p:sldId id="472" r:id="rId43"/>
    <p:sldId id="501" r:id="rId44"/>
    <p:sldId id="487" r:id="rId45"/>
    <p:sldId id="463" r:id="rId46"/>
    <p:sldId id="469" r:id="rId47"/>
    <p:sldId id="43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94674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hienjuho.com/courses/cse417t/hw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9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8.png"/><Relationship Id="rId2" Type="http://schemas.openxmlformats.org/officeDocument/2006/relationships/image" Target="../media/image190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7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71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5" Type="http://schemas.openxmlformats.org/officeDocument/2006/relationships/image" Target="../media/image51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280.png"/><Relationship Id="rId7" Type="http://schemas.openxmlformats.org/officeDocument/2006/relationships/image" Target="../media/image290.png"/><Relationship Id="rId12" Type="http://schemas.openxmlformats.org/officeDocument/2006/relationships/image" Target="../media/image3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30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Relationship Id="rId14" Type="http://schemas.openxmlformats.org/officeDocument/2006/relationships/image" Target="../media/image5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18" Type="http://schemas.openxmlformats.org/officeDocument/2006/relationships/image" Target="../media/image501.png"/><Relationship Id="rId26" Type="http://schemas.openxmlformats.org/officeDocument/2006/relationships/image" Target="../media/image74.tiff"/><Relationship Id="rId21" Type="http://schemas.openxmlformats.org/officeDocument/2006/relationships/image" Target="../media/image531.png"/><Relationship Id="rId7" Type="http://schemas.openxmlformats.org/officeDocument/2006/relationships/image" Target="../media/image390.png"/><Relationship Id="rId12" Type="http://schemas.openxmlformats.org/officeDocument/2006/relationships/image" Target="../media/image440.png"/><Relationship Id="rId17" Type="http://schemas.openxmlformats.org/officeDocument/2006/relationships/image" Target="../media/image491.png"/><Relationship Id="rId25" Type="http://schemas.openxmlformats.org/officeDocument/2006/relationships/image" Target="../media/image73.png"/><Relationship Id="rId16" Type="http://schemas.openxmlformats.org/officeDocument/2006/relationships/image" Target="../media/image481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30.png"/><Relationship Id="rId24" Type="http://schemas.openxmlformats.org/officeDocument/2006/relationships/image" Target="../media/image560.png"/><Relationship Id="rId5" Type="http://schemas.openxmlformats.org/officeDocument/2006/relationships/image" Target="../media/image370.png"/><Relationship Id="rId15" Type="http://schemas.openxmlformats.org/officeDocument/2006/relationships/image" Target="../media/image471.png"/><Relationship Id="rId23" Type="http://schemas.openxmlformats.org/officeDocument/2006/relationships/image" Target="../media/image551.png"/><Relationship Id="rId10" Type="http://schemas.openxmlformats.org/officeDocument/2006/relationships/image" Target="../media/image420.png"/><Relationship Id="rId19" Type="http://schemas.openxmlformats.org/officeDocument/2006/relationships/image" Target="../media/image75.png"/><Relationship Id="rId4" Type="http://schemas.openxmlformats.org/officeDocument/2006/relationships/image" Target="../media/image360.png"/><Relationship Id="rId9" Type="http://schemas.openxmlformats.org/officeDocument/2006/relationships/image" Target="../media/image410.png"/><Relationship Id="rId14" Type="http://schemas.openxmlformats.org/officeDocument/2006/relationships/image" Target="../media/image461.png"/><Relationship Id="rId22" Type="http://schemas.openxmlformats.org/officeDocument/2006/relationships/image" Target="../media/image541.png"/><Relationship Id="rId27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7" Type="http://schemas.openxmlformats.org/officeDocument/2006/relationships/image" Target="../media/image570.png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590.png"/><Relationship Id="rId10" Type="http://schemas.openxmlformats.org/officeDocument/2006/relationships/image" Target="../media/image51.png"/><Relationship Id="rId4" Type="http://schemas.openxmlformats.org/officeDocument/2006/relationships/image" Target="../media/image581.png"/><Relationship Id="rId9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5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9" Type="http://schemas.openxmlformats.org/officeDocument/2006/relationships/image" Target="../media/image3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11" Type="http://schemas.openxmlformats.org/officeDocument/2006/relationships/image" Target="../media/image610.png"/><Relationship Id="rId5" Type="http://schemas.openxmlformats.org/officeDocument/2006/relationships/image" Target="../media/image590.png"/><Relationship Id="rId10" Type="http://schemas.openxmlformats.org/officeDocument/2006/relationships/image" Target="../media/image620.png"/><Relationship Id="rId4" Type="http://schemas.openxmlformats.org/officeDocument/2006/relationships/image" Target="../media/image600.png"/><Relationship Id="rId9" Type="http://schemas.openxmlformats.org/officeDocument/2006/relationships/image" Target="../media/image3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Chien-Ju</a:t>
            </a:r>
            <a:r>
              <a:rPr lang="en-US" sz="3600" dirty="0"/>
              <a:t>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323281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A major component of ML is </a:t>
                </a:r>
                <a:r>
                  <a:rPr lang="en-US" dirty="0">
                    <a:solidFill>
                      <a:srgbClr val="C00000"/>
                    </a:solidFill>
                  </a:rPr>
                  <a:t>optimization</a:t>
                </a:r>
                <a:endParaRPr lang="en-US" sz="12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chemeClr val="accent2"/>
                    </a:solidFill>
                  </a:rPr>
                  <a:t>pointwise</a:t>
                </a:r>
                <a:r>
                  <a:rPr lang="en-US" dirty="0">
                    <a:solidFill>
                      <a:schemeClr val="tx1"/>
                    </a:solidFill>
                  </a:rPr>
                  <a:t> error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274320" y="5838983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6041136" y="5790202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algorithms are essentially performing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Choose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continuous, differentiable, and convex,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723160" cy="4896017"/>
              </a:xfrm>
              <a:blipFill>
                <a:blip r:embed="rId2"/>
                <a:stretch>
                  <a:fillRect l="-86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/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What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800" b="1" dirty="0">
                    <a:solidFill>
                      <a:srgbClr val="00B050"/>
                    </a:solidFill>
                  </a:rPr>
                  <a:t> is not deterministic?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620FC9-BD3C-694A-B421-3678C505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58" y="411877"/>
                <a:ext cx="4686155" cy="523220"/>
              </a:xfrm>
              <a:prstGeom prst="rect">
                <a:avLst/>
              </a:prstGeom>
              <a:blipFill>
                <a:blip r:embed="rId3"/>
                <a:stretch>
                  <a:fillRect l="-2703" t="-9302" r="-162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107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(even if two customers have exactly the same attributes, one might be a good customer for bank, and the other might not be)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mean of the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05655"/>
              </a:xfrm>
              <a:blipFill>
                <a:blip r:embed="rId2"/>
                <a:stretch>
                  <a:fillRect l="-965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8A940C-87A2-9B41-996D-960FEA8B4CEE}"/>
              </a:ext>
            </a:extLst>
          </p:cNvPr>
          <p:cNvSpPr/>
          <p:nvPr/>
        </p:nvSpPr>
        <p:spPr>
          <a:xfrm>
            <a:off x="6873342" y="5501223"/>
            <a:ext cx="4991139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29077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105823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B3F4-BF3E-F94D-B1CB-2DB0C715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6438-F1B7-0A4C-A4C8-5C084D5C9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4404"/>
            <a:ext cx="11110645" cy="5179610"/>
          </a:xfrm>
        </p:spPr>
        <p:txBody>
          <a:bodyPr>
            <a:normAutofit/>
          </a:bodyPr>
          <a:lstStyle/>
          <a:p>
            <a:r>
              <a:rPr lang="en-US" dirty="0"/>
              <a:t>Due: </a:t>
            </a:r>
            <a:r>
              <a:rPr lang="en-US" b="1" dirty="0"/>
              <a:t>September 23 (Friday), 2022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http://chienjuho.com/courses/cse417t/hw1.pdf</a:t>
            </a:r>
            <a:endParaRPr lang="en-US" dirty="0"/>
          </a:p>
          <a:p>
            <a:pPr lvl="1"/>
            <a:r>
              <a:rPr lang="en-US" dirty="0"/>
              <a:t>Recommend to work on it early to spare time for homework 2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submission links: Report and Code</a:t>
            </a:r>
          </a:p>
          <a:p>
            <a:pPr lvl="2"/>
            <a:r>
              <a:rPr lang="en-US" dirty="0"/>
              <a:t>Report: Answer all questions, including the implementation question</a:t>
            </a:r>
          </a:p>
          <a:p>
            <a:pPr lvl="3"/>
            <a:r>
              <a:rPr lang="en-US" b="1" dirty="0"/>
              <a:t>Grades are based on the report</a:t>
            </a:r>
          </a:p>
          <a:p>
            <a:pPr lvl="3"/>
            <a:endParaRPr lang="en-US" sz="200" dirty="0"/>
          </a:p>
          <a:p>
            <a:pPr lvl="2"/>
            <a:r>
              <a:rPr lang="en-US" dirty="0"/>
              <a:t>Code: Complete and submit </a:t>
            </a:r>
            <a:r>
              <a:rPr lang="en-US" b="1" dirty="0"/>
              <a:t>hw1.py </a:t>
            </a:r>
            <a:r>
              <a:rPr lang="en-US" dirty="0"/>
              <a:t>for Problem 2</a:t>
            </a:r>
          </a:p>
          <a:p>
            <a:pPr lvl="3"/>
            <a:r>
              <a:rPr lang="en-US" dirty="0"/>
              <a:t>The code will only be used for correctness checking (when in doubts) and plagiarism checking</a:t>
            </a:r>
          </a:p>
          <a:p>
            <a:pPr lvl="3"/>
            <a:endParaRPr lang="en-US" sz="200" dirty="0"/>
          </a:p>
          <a:p>
            <a:pPr lvl="1"/>
            <a:endParaRPr lang="en-US" dirty="0"/>
          </a:p>
          <a:p>
            <a:pPr lvl="1"/>
            <a:r>
              <a:rPr lang="en-US" dirty="0"/>
              <a:t>Reserve time if you never used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Make sure to </a:t>
            </a:r>
            <a:r>
              <a:rPr lang="en-US" b="1" dirty="0"/>
              <a:t>specify the pages for each problem</a:t>
            </a:r>
            <a:r>
              <a:rPr lang="en-US" dirty="0"/>
              <a:t>. You </a:t>
            </a:r>
            <a:r>
              <a:rPr lang="en-US" b="1" dirty="0"/>
              <a:t>won’t get points </a:t>
            </a:r>
            <a:r>
              <a:rPr lang="en-US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09149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675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</a:t>
            </a:r>
          </a:p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843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r>
              <a:rPr lang="en-US" sz="3200" dirty="0"/>
              <a:t>For this dataset, probably </a:t>
            </a:r>
            <a:r>
              <a:rPr lang="en-US" sz="3200"/>
              <a:t>no difference.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a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2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5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725469-0599-3146-8FE7-D0A1F9AE0C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55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Rays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points are in one-dimensional space</a:t>
                </a:r>
              </a:p>
              <a:p>
                <a:r>
                  <a:rPr lang="en-US" dirty="0"/>
                  <a:t>Positive rays</a:t>
                </a:r>
                <a:r>
                  <a:rPr lang="en-US" dirty="0">
                    <a:solidFill>
                      <a:schemeClr val="accent1"/>
                    </a:solidFill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581527"/>
              </a:xfrm>
              <a:blipFill>
                <a:blip r:embed="rId3"/>
                <a:stretch>
                  <a:fillRect l="-1086" t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9CCA7A4-9E9E-0A48-8770-689D69481CAF}"/>
              </a:ext>
            </a:extLst>
          </p:cNvPr>
          <p:cNvGrpSpPr/>
          <p:nvPr/>
        </p:nvGrpSpPr>
        <p:grpSpPr>
          <a:xfrm>
            <a:off x="1921935" y="3064932"/>
            <a:ext cx="6295473" cy="1671855"/>
            <a:chOff x="1921935" y="3064933"/>
            <a:chExt cx="7315200" cy="22784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C0A48F-FE17-2A48-BA00-7B5BD4E0A63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688753"/>
              <a:chOff x="3869268" y="4141358"/>
              <a:chExt cx="7315200" cy="688753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3061C30-C7B2-EE47-AD66-4DBE81ECC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2CF5D5-EDC1-9141-8392-AE505F6E2E1E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77BF750-5B88-714D-996F-64A02ED3547E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E367ED-35AE-6043-8D7D-C03BBA88EF1E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80C77B-AE16-E24E-98D5-2A0554D6E54D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395F29-385D-BF4D-A9FA-178B49CCE22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9F6345-140E-624C-BF54-DA563A2E63DD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BAA8E0-1E73-CA45-936F-E3741FF58787}"/>
                  </a:ext>
                </a:extLst>
              </p:cNvPr>
              <p:cNvSpPr txBox="1"/>
              <p:nvPr/>
            </p:nvSpPr>
            <p:spPr>
              <a:xfrm>
                <a:off x="8303684" y="4141358"/>
                <a:ext cx="389467" cy="4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C3DC68-D9F8-A243-8A7F-848CCC584E65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2ACED6-D62A-6542-A79F-0AAE911ABC07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08BE87-F9FD-1040-84E3-93C6D45489D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D14EBD2-1181-7344-81AB-51737186E2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5"/>
                    <a:ext cx="389467" cy="4194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41902F-F66E-F14A-9E71-440F582451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4"/>
                    <a:ext cx="389467" cy="41944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16FAE7A-AB0B-1A4F-AA72-026F59E74A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4"/>
                    <a:ext cx="389467" cy="4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4D36DBC-FF6D-A345-AE5B-A7B50E4DB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4194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6213E7A-8C16-D344-8B81-B1ABB18C24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4"/>
                    <a:ext cx="389467" cy="41944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EA0E149-B3B3-C84F-9165-C53C4A909D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4"/>
                    <a:ext cx="389467" cy="4194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984E9FC-DC49-E746-9B16-79CA02A30A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9" y="4410664"/>
                    <a:ext cx="389467" cy="4194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10F8EC-E2EC-2E4A-A5A9-ECB63CF38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4194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24355DF1-7F92-FA4E-9195-23D6C23E87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4" y="4406753"/>
                    <a:ext cx="621193" cy="4194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64A1FB-011D-D942-8FD8-316A9F3B828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075082"/>
              <a:chOff x="3869268" y="3420695"/>
              <a:chExt cx="7315200" cy="2075083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EAB8C470-238B-5340-820C-3D3A720F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35ECBD81-C1DA-0840-B6E8-CE1EA58EB4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94D51F-BE64-1D43-949F-ECB2FD7E7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24CA8C2-D7A2-9747-8574-9810AD1415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4194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206C86-3008-6145-9D61-0AB3A1051C3F}"/>
                </a:ext>
              </a:extLst>
            </p:cNvPr>
            <p:cNvSpPr txBox="1"/>
            <p:nvPr/>
          </p:nvSpPr>
          <p:spPr>
            <a:xfrm>
              <a:off x="5168901" y="3064933"/>
              <a:ext cx="1070505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83095-301B-1141-A119-6F7D8FE6C420}"/>
                </a:ext>
              </a:extLst>
            </p:cNvPr>
            <p:cNvSpPr txBox="1"/>
            <p:nvPr/>
          </p:nvSpPr>
          <p:spPr>
            <a:xfrm>
              <a:off x="3570782" y="3064933"/>
              <a:ext cx="1029526" cy="419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/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0922BD0-68DC-1B44-92EB-CA8D85F2E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642" y="4795226"/>
                <a:ext cx="6096000" cy="523220"/>
              </a:xfrm>
              <a:prstGeom prst="rect">
                <a:avLst/>
              </a:prstGeom>
              <a:blipFill>
                <a:blip r:embed="rId14"/>
                <a:stretch>
                  <a:fillRect l="-187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/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3117BE6-CA0A-3945-BC65-A608CF3D0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45" y="5334723"/>
                <a:ext cx="2721514" cy="523220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/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What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98ADEC-7973-884A-8650-B5CA9532E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08" y="4868435"/>
                <a:ext cx="6096000" cy="523220"/>
              </a:xfrm>
              <a:prstGeom prst="rect">
                <a:avLst/>
              </a:prstGeom>
              <a:blipFill>
                <a:blip r:embed="rId16"/>
                <a:stretch>
                  <a:fillRect l="-1663" t="-2381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/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+1,+1,…,+1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−1,+1,…,+1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chemeClr val="accent1"/>
                    </a:solidFill>
                  </a:rPr>
                  <a:t>                                       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(−1,−1,…,−1)}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5107D7-FC93-384F-B509-42E8F5B4E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11" y="5550473"/>
                <a:ext cx="3911648" cy="1200329"/>
              </a:xfrm>
              <a:prstGeom prst="rect">
                <a:avLst/>
              </a:prstGeom>
              <a:blipFill>
                <a:blip r:embed="rId17"/>
                <a:stretch>
                  <a:fillRect t="-4211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>
            <a:extLst>
              <a:ext uri="{FF2B5EF4-FFF2-40B4-BE49-F238E27FC236}">
                <a16:creationId xmlns:a16="http://schemas.microsoft.com/office/drawing/2014/main" id="{AFCEE41E-86E2-0A41-A0A0-914D43ED38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43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58E8-0D68-484F-93FD-E7CF6F4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6E0ED-149B-8944-899F-6B7A88E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67416" cy="47894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Tentative schedule of TA office hours (starting next Monday)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 minutes per session</a:t>
            </a:r>
          </a:p>
          <a:p>
            <a:r>
              <a:rPr lang="en-US" dirty="0"/>
              <a:t>Please follow </a:t>
            </a:r>
            <a:r>
              <a:rPr lang="en-US" b="1" dirty="0"/>
              <a:t>Piazza</a:t>
            </a:r>
            <a:r>
              <a:rPr lang="en-US" dirty="0"/>
              <a:t> for additional information</a:t>
            </a:r>
          </a:p>
          <a:p>
            <a:r>
              <a:rPr lang="en-US" dirty="0"/>
              <a:t>Recommendation: Try to utilize the office hour early (way ahead of deadlines), you are likely to get more of TAs’ time this way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240EDC-AAF4-9D49-BF49-6AFF7FE3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87335"/>
              </p:ext>
            </p:extLst>
          </p:nvPr>
        </p:nvGraphicFramePr>
        <p:xfrm>
          <a:off x="1191636" y="2126975"/>
          <a:ext cx="10302241" cy="24251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087">
                  <a:extLst>
                    <a:ext uri="{9D8B030D-6E8A-4147-A177-3AD203B41FA5}">
                      <a16:colId xmlns:a16="http://schemas.microsoft.com/office/drawing/2014/main" val="2662148146"/>
                    </a:ext>
                  </a:extLst>
                </a:gridCol>
                <a:gridCol w="3112610">
                  <a:extLst>
                    <a:ext uri="{9D8B030D-6E8A-4147-A177-3AD203B41FA5}">
                      <a16:colId xmlns:a16="http://schemas.microsoft.com/office/drawing/2014/main" val="1481930389"/>
                    </a:ext>
                  </a:extLst>
                </a:gridCol>
                <a:gridCol w="3222307">
                  <a:extLst>
                    <a:ext uri="{9D8B030D-6E8A-4147-A177-3AD203B41FA5}">
                      <a16:colId xmlns:a16="http://schemas.microsoft.com/office/drawing/2014/main" val="2006146507"/>
                    </a:ext>
                  </a:extLst>
                </a:gridCol>
                <a:gridCol w="2797237">
                  <a:extLst>
                    <a:ext uri="{9D8B030D-6E8A-4147-A177-3AD203B41FA5}">
                      <a16:colId xmlns:a16="http://schemas.microsoft.com/office/drawing/2014/main" val="2062402569"/>
                    </a:ext>
                  </a:extLst>
                </a:gridCol>
              </a:tblGrid>
              <a:tr h="363827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Monday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11:30am (Herbert Zhou)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4pm (Dean Yu)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46801251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Tuesday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(Ziqi Xu)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3:30pm (Neal Huang)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754534315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Wednesday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(Eddie Choi)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4:30pm (Weiwei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99174577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Thursday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10am (Jackie Zhong)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3pm (</a:t>
                      </a:r>
                      <a:r>
                        <a:rPr lang="en-US" dirty="0" err="1">
                          <a:effectLst/>
                        </a:rPr>
                        <a:t>Fankun</a:t>
                      </a:r>
                      <a:r>
                        <a:rPr lang="en-US" dirty="0">
                          <a:effectLst/>
                        </a:rPr>
                        <a:t> Zeng)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68690147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Friday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8am (Shohaib Shaffiey)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(Yunfan Wang)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7pm (Hao Qin)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060716554"/>
                  </a:ext>
                </a:extLst>
              </a:tr>
              <a:tr h="41226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Sunday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1pm (Jonathan Ma)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397339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8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346CC13-F413-3541-AD49-F287D1EB9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 </a:t>
                </a:r>
              </a:p>
              <a:p>
                <a:pPr lvl="1"/>
                <a:r>
                  <a:rPr lang="en-US" dirty="0"/>
                  <a:t>Data points are in one-dimensional space</a:t>
                </a:r>
              </a:p>
              <a:p>
                <a:pPr lvl="1"/>
                <a:r>
                  <a:rPr lang="en-US" dirty="0"/>
                  <a:t>Choose two thresholds. Predict +1 within the interval, -1 outside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  <a:p>
                <a:pPr lvl="1"/>
                <a:r>
                  <a:rPr lang="en-US" dirty="0"/>
                  <a:t>Data points are in 2-dimensional space</a:t>
                </a:r>
              </a:p>
              <a:p>
                <a:pPr lvl="1"/>
                <a:r>
                  <a:rPr lang="en-US" dirty="0"/>
                  <a:t>Hypothesis is represented by a convex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2733-8048-294C-A829-21D3E417D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2768"/>
                <a:ext cx="10515600" cy="5048165"/>
              </a:xfrm>
              <a:blipFill>
                <a:blip r:embed="rId3"/>
                <a:stretch>
                  <a:fillRect l="-108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46417BD-0DE8-5042-8152-5D04D092BEE9}"/>
              </a:ext>
            </a:extLst>
          </p:cNvPr>
          <p:cNvGrpSpPr/>
          <p:nvPr/>
        </p:nvGrpSpPr>
        <p:grpSpPr>
          <a:xfrm>
            <a:off x="3118105" y="3020492"/>
            <a:ext cx="6409943" cy="1463148"/>
            <a:chOff x="3172969" y="2763989"/>
            <a:chExt cx="7315200" cy="24843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121E7DF-C60F-6846-ADA8-837BFD74B7F7}"/>
                </a:ext>
              </a:extLst>
            </p:cNvPr>
            <p:cNvGrpSpPr/>
            <p:nvPr/>
          </p:nvGrpSpPr>
          <p:grpSpPr>
            <a:xfrm>
              <a:off x="3172969" y="3944033"/>
              <a:ext cx="7315200" cy="638640"/>
              <a:chOff x="3869268" y="4141358"/>
              <a:chExt cx="7315200" cy="638640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440B844-A83A-9F46-B8BC-0AF2457CD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8FA7F8-B838-7F46-8BAC-D6FC194E647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F2E04E3-149F-C747-B95D-40156646B657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D78F459-787C-BC49-9C01-837A2A9280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7E909B8-920A-A240-A0EB-3A1C76774B09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EC0B30-5FF0-4F42-BEB4-1026DC5E66F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CA25119-E766-A642-A0EE-22D7F2176977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EE52BC4-3DF0-AC4F-9659-A7C7C2F9A806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C7CA0C2-4151-7C44-94D0-8D6A13E7D41F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D725877-FFD7-B340-A392-0BFCD5246E8F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AA37561-C957-7747-AEA9-24EB8A1D13B3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29F5E28-B5B2-A248-8B75-70492F44E63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379E57A-5A9F-054D-BC1C-29497AEA4C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6"/>
                    <a:ext cx="38946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CFB77994-9257-584C-ADAC-8E2059689739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4A6E620-E93B-364C-91C0-1F9358E4E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6"/>
                    <a:ext cx="38946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5305AA90-3B15-3843-A94D-50B3D1205F19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98D6F9A-DEFD-834E-8737-0690933825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6"/>
                    <a:ext cx="38946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58E52023-F1F2-ED47-AAB4-DF5552B1F85D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32B81E9-72F9-D34B-8752-1F119483E5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128369-51B7-6747-9A18-EDD0FBD2E70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E5DB689-130A-BA46-A151-3BD8B6160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0" y="4410666"/>
                    <a:ext cx="38946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50ED126-0426-7247-8B5E-0D0D45ED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13A872A-6BDE-E94D-B6F2-A40023A48E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6"/>
                    <a:ext cx="38946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AF98EED-6682-154C-9C6F-4B4BB0E1F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E7276918-BF13-B24A-9682-F5AA804445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6"/>
                    <a:ext cx="38946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3287D7C-7F95-4944-81D7-26A6845EDE02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271285-CCB5-5A40-ADE4-A110A9368D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3"/>
                    <a:ext cx="55300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55271C7-22DB-8A48-ADE6-768631558AF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E44D195-62E5-FD44-B15F-397FAA46F2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3"/>
                    <a:ext cx="62119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C53BC9D-902D-EB4D-852D-F95B02FF7182}"/>
                </a:ext>
              </a:extLst>
            </p:cNvPr>
            <p:cNvGrpSpPr/>
            <p:nvPr/>
          </p:nvGrpSpPr>
          <p:grpSpPr>
            <a:xfrm>
              <a:off x="3172969" y="3223370"/>
              <a:ext cx="7315200" cy="2024969"/>
              <a:chOff x="3869268" y="3420695"/>
              <a:chExt cx="7315200" cy="202496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6EC2D15-E609-004F-8346-50CE52B02917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024969"/>
                <a:chOff x="3869268" y="3420695"/>
                <a:chExt cx="7315200" cy="2024969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8A3AABD-545A-3742-AB55-6FF22A0189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34730400-B09D-BE43-98FA-148605783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5D59A81-16B7-5F48-9512-3EC7C64551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3BF9EE75-490D-6C4A-985E-9ABBC8108D6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1FF5466-423D-9349-A9F2-0720B243EB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EBCCCF2-FDFE-104A-919B-F2DE9331B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3F954B37-62E0-0B4F-B1E0-F0096CF6DA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BF88D6DA-ACE4-F441-B6BD-374D5A5BC1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3" y="5076332"/>
                      <a:ext cx="389467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2CBFD3D-654E-5B43-BB1C-B965FDF84719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6458C-4B32-064D-B612-75BDD3F6C0DB}"/>
                </a:ext>
              </a:extLst>
            </p:cNvPr>
            <p:cNvSpPr txBox="1"/>
            <p:nvPr/>
          </p:nvSpPr>
          <p:spPr>
            <a:xfrm>
              <a:off x="7002174" y="2763989"/>
              <a:ext cx="11306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894266-1827-5647-BE7B-2EF3448DDED3}"/>
                </a:ext>
              </a:extLst>
            </p:cNvPr>
            <p:cNvSpPr txBox="1"/>
            <p:nvPr/>
          </p:nvSpPr>
          <p:spPr>
            <a:xfrm>
              <a:off x="4780474" y="2777598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D9CB06-F374-8842-BD06-17595AFBF9A4}"/>
                </a:ext>
              </a:extLst>
            </p:cNvPr>
            <p:cNvSpPr txBox="1"/>
            <p:nvPr/>
          </p:nvSpPr>
          <p:spPr>
            <a:xfrm>
              <a:off x="8983026" y="2780373"/>
              <a:ext cx="108574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37304-9F25-A541-9B2D-5CEA3429E090}"/>
              </a:ext>
            </a:extLst>
          </p:cNvPr>
          <p:cNvGrpSpPr/>
          <p:nvPr/>
        </p:nvGrpSpPr>
        <p:grpSpPr>
          <a:xfrm>
            <a:off x="7731182" y="5064473"/>
            <a:ext cx="2106973" cy="1758476"/>
            <a:chOff x="1707848" y="3429000"/>
            <a:chExt cx="2986860" cy="2492829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2D7BEA-856D-EE4A-A796-9F95BCB0AEED}"/>
                </a:ext>
              </a:extLst>
            </p:cNvPr>
            <p:cNvSpPr/>
            <p:nvPr/>
          </p:nvSpPr>
          <p:spPr>
            <a:xfrm>
              <a:off x="1707848" y="3429000"/>
              <a:ext cx="2155372" cy="2492829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Predict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E244BE-1062-C442-A283-7EFA837A114D}"/>
                </a:ext>
              </a:extLst>
            </p:cNvPr>
            <p:cNvSpPr txBox="1"/>
            <p:nvPr/>
          </p:nvSpPr>
          <p:spPr>
            <a:xfrm>
              <a:off x="3581400" y="4490748"/>
              <a:ext cx="1113308" cy="39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BF91705-C0B8-104F-A69E-F26CA483F7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3439" y="12376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189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Positive Intervals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E99A32-1F8E-7F4A-B8BD-9B1728FBE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E3140-A9BA-6548-A07F-48B24F51B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592BD9F-A294-CD4E-9BB3-D70228133899}"/>
              </a:ext>
            </a:extLst>
          </p:cNvPr>
          <p:cNvGrpSpPr/>
          <p:nvPr/>
        </p:nvGrpSpPr>
        <p:grpSpPr>
          <a:xfrm>
            <a:off x="1356361" y="2926001"/>
            <a:ext cx="7315200" cy="638640"/>
            <a:chOff x="3869268" y="4141358"/>
            <a:chExt cx="7315200" cy="6386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5697A78-57FC-7244-BADC-1D4F7EA9581C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8" y="4258291"/>
              <a:ext cx="73152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691EF3-72E6-3A4D-8CA7-601AB4388C8B}"/>
                </a:ext>
              </a:extLst>
            </p:cNvPr>
            <p:cNvSpPr/>
            <p:nvPr/>
          </p:nvSpPr>
          <p:spPr>
            <a:xfrm>
              <a:off x="4419600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E90B47-E7BC-0B41-8F13-BF336F1CEABA}"/>
                </a:ext>
              </a:extLst>
            </p:cNvPr>
            <p:cNvSpPr/>
            <p:nvPr/>
          </p:nvSpPr>
          <p:spPr>
            <a:xfrm>
              <a:off x="50884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CB7DC0-9A1B-3846-B178-9F29A3B68310}"/>
                </a:ext>
              </a:extLst>
            </p:cNvPr>
            <p:cNvSpPr/>
            <p:nvPr/>
          </p:nvSpPr>
          <p:spPr>
            <a:xfrm>
              <a:off x="57573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02AD72-AA1B-D343-8920-C2FC35C0D172}"/>
                </a:ext>
              </a:extLst>
            </p:cNvPr>
            <p:cNvSpPr/>
            <p:nvPr/>
          </p:nvSpPr>
          <p:spPr>
            <a:xfrm>
              <a:off x="6447367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37223C-AF07-094E-961B-AF04016C53AB}"/>
                </a:ext>
              </a:extLst>
            </p:cNvPr>
            <p:cNvSpPr/>
            <p:nvPr/>
          </p:nvSpPr>
          <p:spPr>
            <a:xfrm>
              <a:off x="7116234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0CB6AD-FBD5-B743-B19D-4693D485E291}"/>
                </a:ext>
              </a:extLst>
            </p:cNvPr>
            <p:cNvSpPr/>
            <p:nvPr/>
          </p:nvSpPr>
          <p:spPr>
            <a:xfrm>
              <a:off x="7785101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963E6C-BBEA-8C4A-AB1E-42BF48EE40D8}"/>
                </a:ext>
              </a:extLst>
            </p:cNvPr>
            <p:cNvSpPr txBox="1"/>
            <p:nvPr/>
          </p:nvSpPr>
          <p:spPr>
            <a:xfrm>
              <a:off x="8303685" y="4141358"/>
              <a:ext cx="38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27579C-2145-0743-9978-7E9233C3E31D}"/>
                </a:ext>
              </a:extLst>
            </p:cNvPr>
            <p:cNvSpPr/>
            <p:nvPr/>
          </p:nvSpPr>
          <p:spPr>
            <a:xfrm>
              <a:off x="9076269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1C859D-A95A-4543-8C69-598694C7D1FA}"/>
                </a:ext>
              </a:extLst>
            </p:cNvPr>
            <p:cNvSpPr/>
            <p:nvPr/>
          </p:nvSpPr>
          <p:spPr>
            <a:xfrm>
              <a:off x="9745136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F80299-C4F7-1B48-8AA1-03F84B7D5B77}"/>
                </a:ext>
              </a:extLst>
            </p:cNvPr>
            <p:cNvSpPr/>
            <p:nvPr/>
          </p:nvSpPr>
          <p:spPr>
            <a:xfrm>
              <a:off x="10414003" y="4190558"/>
              <a:ext cx="135467" cy="1354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014863-AF0E-9C46-90C7-B3193109BCC4}"/>
                    </a:ext>
                  </a:extLst>
                </p:cNvPr>
                <p:cNvSpPr txBox="1"/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79E57A-5A9F-054D-BC1C-29497AEA4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410666"/>
                  <a:ext cx="3894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2DD7FFD-5578-7D4E-A276-0E27960C9A7C}"/>
                    </a:ext>
                  </a:extLst>
                </p:cNvPr>
                <p:cNvSpPr txBox="1"/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A6E620-E93B-364C-91C0-1F9358E4E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574" y="4410666"/>
                  <a:ext cx="3894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0828D5-39FE-7E48-A0D9-8F0D25472D56}"/>
                    </a:ext>
                  </a:extLst>
                </p:cNvPr>
                <p:cNvSpPr txBox="1"/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98D6F9A-DEFD-834E-8737-069093382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3034" y="4410666"/>
                  <a:ext cx="3894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/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4CB2D92-2BCE-D14A-8E0E-D6E1730D10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7400" y="4406753"/>
                  <a:ext cx="3894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86A9E5-B066-7146-B649-9E3755279C16}"/>
                    </a:ext>
                  </a:extLst>
                </p:cNvPr>
                <p:cNvSpPr txBox="1"/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5DB689-130A-BA46-A151-3BD8B6160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810" y="4410666"/>
                  <a:ext cx="38946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1102761-AB58-6848-87C7-6F78A52167A0}"/>
                    </a:ext>
                  </a:extLst>
                </p:cNvPr>
                <p:cNvSpPr txBox="1"/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3A872A-6BDE-E94D-B6F2-A40023A48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401" y="4410666"/>
                  <a:ext cx="3894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34C8FBF-131D-8D49-A412-6A2988046B76}"/>
                    </a:ext>
                  </a:extLst>
                </p:cNvPr>
                <p:cNvSpPr txBox="1"/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7276918-BF13-B24A-9682-F5AA804445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9208" y="4410666"/>
                  <a:ext cx="38946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/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719C4B8-5CC8-EF4F-8955-618795C1B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7500" y="4410513"/>
                  <a:ext cx="55300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1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/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3E6FEB-0C47-2F41-8973-6A8482C67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8355" y="4406753"/>
                  <a:ext cx="62119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838CB6-4069-7542-BE02-850DC688D7DE}"/>
              </a:ext>
            </a:extLst>
          </p:cNvPr>
          <p:cNvGrpSpPr/>
          <p:nvPr/>
        </p:nvGrpSpPr>
        <p:grpSpPr>
          <a:xfrm>
            <a:off x="1356361" y="2205338"/>
            <a:ext cx="7315200" cy="2024969"/>
            <a:chOff x="3869268" y="3420695"/>
            <a:chExt cx="7315200" cy="20249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79B9BB-19BB-6D4F-B4D7-C0D1EBA169B1}"/>
                </a:ext>
              </a:extLst>
            </p:cNvPr>
            <p:cNvGrpSpPr/>
            <p:nvPr/>
          </p:nvGrpSpPr>
          <p:grpSpPr>
            <a:xfrm>
              <a:off x="3869268" y="3420695"/>
              <a:ext cx="7315200" cy="2024969"/>
              <a:chOff x="3869268" y="3420695"/>
              <a:chExt cx="7315200" cy="2024969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65D0A12-8928-ED42-AF84-E2989AFA02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655176"/>
                <a:ext cx="1668901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F47D5CD-0991-5447-ABB7-FBE3B791B3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C46BD0B-095D-CF4D-8E01-8AF8FB00A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FACC06A-8B48-4E41-9BEA-CF7B4187DCBE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1FF5466-423D-9349-A9F2-0720B243EB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7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0B306A-C741-2848-8974-4D5942F0E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55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A7EF0A3-4DD7-334F-B7BC-9C0120E628B1}"/>
                      </a:ext>
                    </a:extLst>
                  </p:cNvPr>
                  <p:cNvSpPr txBox="1"/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F88D6DA-ACE4-F441-B6BD-374D5A5BC1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0833" y="5076332"/>
                    <a:ext cx="389467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0F72EC-0EE2-5E43-9A5D-3055DCE2DA0D}"/>
                </a:ext>
              </a:extLst>
            </p:cNvPr>
            <p:cNvCxnSpPr/>
            <p:nvPr/>
          </p:nvCxnSpPr>
          <p:spPr>
            <a:xfrm>
              <a:off x="6827167" y="3655176"/>
              <a:ext cx="26884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FE3ABA5-1501-4A45-98AB-622DC9EAC8B7}"/>
              </a:ext>
            </a:extLst>
          </p:cNvPr>
          <p:cNvSpPr txBox="1"/>
          <p:nvPr/>
        </p:nvSpPr>
        <p:spPr>
          <a:xfrm>
            <a:off x="5183077" y="1962063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Predict +1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6C12C3-5344-7241-98B5-5902C4D92223}"/>
              </a:ext>
            </a:extLst>
          </p:cNvPr>
          <p:cNvSpPr txBox="1"/>
          <p:nvPr/>
        </p:nvSpPr>
        <p:spPr>
          <a:xfrm>
            <a:off x="2900173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76FCC2-C926-944A-BB6B-E5D842CF96F3}"/>
              </a:ext>
            </a:extLst>
          </p:cNvPr>
          <p:cNvSpPr txBox="1"/>
          <p:nvPr/>
        </p:nvSpPr>
        <p:spPr>
          <a:xfrm>
            <a:off x="7162946" y="1962063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 -1</a:t>
            </a:r>
          </a:p>
        </p:txBody>
      </p:sp>
    </p:spTree>
    <p:extLst>
      <p:ext uri="{BB962C8B-B14F-4D97-AF65-F5344CB8AC3E}">
        <p14:creationId xmlns:p14="http://schemas.microsoft.com/office/powerpoint/2010/main" val="13097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Convex 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8E3E78-B832-B947-94F9-82C6E7C05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95B1F2-44F1-494D-BB5C-E20A07966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71871"/>
                <a:ext cx="10515600" cy="1105091"/>
              </a:xfrm>
              <a:blipFill>
                <a:blip r:embed="rId3"/>
                <a:stretch>
                  <a:fillRect l="-1086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CADD78AC-9461-C04A-8656-A2D6A7D679A7}"/>
              </a:ext>
            </a:extLst>
          </p:cNvPr>
          <p:cNvSpPr/>
          <p:nvPr/>
        </p:nvSpPr>
        <p:spPr>
          <a:xfrm>
            <a:off x="2067512" y="1947672"/>
            <a:ext cx="2155372" cy="2492829"/>
          </a:xfrm>
          <a:custGeom>
            <a:avLst/>
            <a:gdLst>
              <a:gd name="connsiteX0" fmla="*/ 10886 w 2155372"/>
              <a:gd name="connsiteY0" fmla="*/ 0 h 2492829"/>
              <a:gd name="connsiteX1" fmla="*/ 2155372 w 2155372"/>
              <a:gd name="connsiteY1" fmla="*/ 0 h 2492829"/>
              <a:gd name="connsiteX2" fmla="*/ 1077686 w 2155372"/>
              <a:gd name="connsiteY2" fmla="*/ 2492829 h 2492829"/>
              <a:gd name="connsiteX3" fmla="*/ 0 w 2155372"/>
              <a:gd name="connsiteY3" fmla="*/ 2035629 h 2492829"/>
              <a:gd name="connsiteX4" fmla="*/ 10886 w 2155372"/>
              <a:gd name="connsiteY4" fmla="*/ 0 h 249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372" h="2492829">
                <a:moveTo>
                  <a:pt x="10886" y="0"/>
                </a:moveTo>
                <a:lnTo>
                  <a:pt x="2155372" y="0"/>
                </a:lnTo>
                <a:lnTo>
                  <a:pt x="1077686" y="2492829"/>
                </a:lnTo>
                <a:lnTo>
                  <a:pt x="0" y="2035629"/>
                </a:lnTo>
                <a:cubicBezTo>
                  <a:pt x="3629" y="1357086"/>
                  <a:pt x="7257" y="678543"/>
                  <a:pt x="10886" y="0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 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319FF-5004-004F-8F99-9BE5BD638857}"/>
              </a:ext>
            </a:extLst>
          </p:cNvPr>
          <p:cNvSpPr txBox="1"/>
          <p:nvPr/>
        </p:nvSpPr>
        <p:spPr>
          <a:xfrm>
            <a:off x="3941064" y="3009420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-1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F3229-E07F-0044-991A-506A61BC95D0}"/>
              </a:ext>
            </a:extLst>
          </p:cNvPr>
          <p:cNvGrpSpPr/>
          <p:nvPr/>
        </p:nvGrpSpPr>
        <p:grpSpPr>
          <a:xfrm>
            <a:off x="6727444" y="4987596"/>
            <a:ext cx="4191000" cy="1567318"/>
            <a:chOff x="6089904" y="4137930"/>
            <a:chExt cx="4191000" cy="15673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04DE33-22A8-F445-A1A9-CC12F20D54FD}"/>
                </a:ext>
              </a:extLst>
            </p:cNvPr>
            <p:cNvSpPr/>
            <p:nvPr/>
          </p:nvSpPr>
          <p:spPr>
            <a:xfrm>
              <a:off x="6089904" y="4137930"/>
              <a:ext cx="4191000" cy="15673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/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0" dirty="0">
                      <a:solidFill>
                        <a:schemeClr val="bg1"/>
                      </a:solidFill>
                    </a:rPr>
                    <a:t>Note: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and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(There are only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possible label 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:r>
                    <a:rPr lang="en-US" sz="2000" dirty="0">
                      <a:solidFill>
                        <a:schemeClr val="bg1"/>
                      </a:solidFill>
                    </a:rPr>
                    <a:t>combinations for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𝑝𝑜𝑖𝑛𝑡𝑠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CFA6CE0-D264-F644-BEC2-57700A9B5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844" y="4282145"/>
                  <a:ext cx="3650551" cy="1323439"/>
                </a:xfrm>
                <a:prstGeom prst="rect">
                  <a:avLst/>
                </a:prstGeom>
                <a:blipFill>
                  <a:blip r:embed="rId4"/>
                  <a:stretch>
                    <a:fillRect l="-1730" t="-2857" r="-692" b="-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44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Largest number of “effective”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can induce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lvl="1"/>
                <a:r>
                  <a:rPr lang="en-US" dirty="0"/>
                  <a:t>A more precise “complexity” measure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Goal: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in finite-hypothesis analysis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Theorem: VC Inequality (1971)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1086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6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69F189-240D-0949-A096-DFDE137B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05510" y="3275672"/>
            <a:ext cx="2570283" cy="1082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00F49-906E-9648-A943-E65776093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82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r>
                  <a:rPr lang="en-US" dirty="0"/>
                  <a:t>Next lecture</a:t>
                </a:r>
              </a:p>
              <a:p>
                <a:pPr lvl="1"/>
                <a:r>
                  <a:rPr lang="en-US" dirty="0"/>
                  <a:t>Discuss how we can “bound” the growth function</a:t>
                </a:r>
              </a:p>
              <a:p>
                <a:pPr lvl="1"/>
                <a:r>
                  <a:rPr lang="en-US" dirty="0"/>
                  <a:t>Introduce the notion of VC dimension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2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Growth Functions for 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EC9F39-DEA1-CB46-AEC6-5E19577C6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2-D Perceptron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Exactly calculating the growth function is generally hard!</a:t>
                </a:r>
              </a:p>
              <a:p>
                <a:endParaRPr lang="en-US" dirty="0"/>
              </a:p>
              <a:p>
                <a:r>
                  <a:rPr lang="en-US" dirty="0"/>
                  <a:t>Goal: “bound” the growth function using some proxy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775D4-3952-034F-8521-F1D81883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C080E6C-CC38-454B-9991-3BE7A4BF7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794" y="1690688"/>
            <a:ext cx="4800303" cy="1859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3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Growth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peek at the key result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(take this as a fact for now)</a:t>
                </a:r>
              </a:p>
              <a:p>
                <a:pPr lvl="1"/>
                <a:r>
                  <a:rPr lang="en-US" dirty="0"/>
                  <a:t>If there are no break points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/>
                </a:b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	</a:t>
                </a:r>
                <a:r>
                  <a:rPr lang="en-US" dirty="0">
                    <a:solidFill>
                      <a:schemeClr val="tx1"/>
                    </a:solidFill>
                  </a:rPr>
                  <a:t>In particular,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3250" cy="5032375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2CE66CF-DB4F-1840-9013-01B36A5F95CC}"/>
              </a:ext>
            </a:extLst>
          </p:cNvPr>
          <p:cNvGrpSpPr/>
          <p:nvPr/>
        </p:nvGrpSpPr>
        <p:grpSpPr>
          <a:xfrm>
            <a:off x="8736269" y="5220773"/>
            <a:ext cx="3292007" cy="1517984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4EFFC4-6D29-AB48-8F98-1AAD7A24A089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A bit more accurately: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a14:m>
                  <a:r>
                    <a:rPr lang="en-US" sz="2000" b="0" dirty="0">
                      <a:solidFill>
                        <a:schemeClr val="bg1"/>
                      </a:solidFill>
                    </a:rPr>
                    <a:t>, 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endParaRPr lang="en-US" sz="200" b="0" i="1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endParaRPr lang="en-US" sz="20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E700C-2AAC-7946-BE6B-C56980425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374876" cy="1262011"/>
                </a:xfrm>
                <a:prstGeom prst="rect">
                  <a:avLst/>
                </a:prstGeom>
                <a:blipFill>
                  <a:blip r:embed="rId3"/>
                  <a:stretch>
                    <a:fillRect l="-2174" t="-9375" r="-1304" b="-239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1FEA97-8292-F348-9396-455495FE6D28}"/>
              </a:ext>
            </a:extLst>
          </p:cNvPr>
          <p:cNvCxnSpPr>
            <a:cxnSpLocks/>
          </p:cNvCxnSpPr>
          <p:nvPr/>
        </p:nvCxnSpPr>
        <p:spPr>
          <a:xfrm>
            <a:off x="6096000" y="6476218"/>
            <a:ext cx="2589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What are the break points for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D1126E-D701-6B48-B3A1-7A5399969409}"/>
              </a:ext>
            </a:extLst>
          </p:cNvPr>
          <p:cNvGrpSpPr/>
          <p:nvPr/>
        </p:nvGrpSpPr>
        <p:grpSpPr>
          <a:xfrm>
            <a:off x="713597" y="5432887"/>
            <a:ext cx="2884341" cy="936157"/>
            <a:chOff x="1921935" y="2835187"/>
            <a:chExt cx="7315200" cy="2713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0A655-E870-754C-A9BF-5C3FCB0C097C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893700"/>
              <a:chOff x="3869268" y="4141358"/>
              <a:chExt cx="7315200" cy="89370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1B26BF-97F1-9F4F-AF24-F6AA980EC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83AF6D2-FF17-0B44-8737-BFAC6FEFA0DA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AE2E9-5906-8349-9659-FCBF5E47D04D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E81EEAF-F253-234D-92E5-15042705E1AF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52EEBF-CCAA-334D-923D-47BAEA974802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4E63DB-A0FB-1B45-A946-A14253AD90C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4A48C47-7477-2D44-8A4D-B1934ECDF3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EAD5E9-6F52-AF4E-849B-B3FDB594B681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8" cy="62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D9D819E-AA1E-BA49-8E7E-164AB43966CB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08893E-D052-1245-8365-6A53B14E454D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B1BDE2-5B72-9544-9714-E9DBFB9E7DED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67E9F1FD-C920-7B49-95D6-B271E00DC0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6243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7A2D931-00DC-3547-BCD6-9936B53F57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7"/>
                    <a:ext cx="389468" cy="62439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1B2FB16-A8BF-BF44-AC4E-091D8FA8A2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7"/>
                    <a:ext cx="389468" cy="62439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E9981CD-7F6C-F745-8707-395691B88D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399" y="4406754"/>
                    <a:ext cx="389468" cy="6243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74FE9ED3-79A9-5140-8F49-9B9044800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7"/>
                    <a:ext cx="389468" cy="62439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77F89515-5149-9842-9902-A061A38F63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7"/>
                    <a:ext cx="389468" cy="62439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A767A91-7379-9548-940A-09D591F415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7"/>
                    <a:ext cx="389468" cy="62439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CAC3371-7824-3247-8FD8-F4364838DC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00" y="4410511"/>
                    <a:ext cx="553003" cy="62439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D02144E-02C3-7F40-8B4F-A887528F0A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7" y="4406755"/>
                    <a:ext cx="621194" cy="6243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5C44CF5-F20E-2540-B329-C7C99EF821F6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280029"/>
              <a:chOff x="3869268" y="3420695"/>
              <a:chExt cx="7315200" cy="228002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0F224BC-CBF8-EC4A-BD8E-824A0AEF8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3F3E1C-90D7-5040-B818-259DBDE14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7344BC4-0248-6747-B851-998147F45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B4A647B-07FA-B143-9F1E-1BD0B2BA4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3" y="5076332"/>
                    <a:ext cx="389468" cy="62439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18BF67-72E3-CF42-BE31-2A3DF5964691}"/>
                </a:ext>
              </a:extLst>
            </p:cNvPr>
            <p:cNvSpPr txBox="1"/>
            <p:nvPr/>
          </p:nvSpPr>
          <p:spPr>
            <a:xfrm>
              <a:off x="5172122" y="2835187"/>
              <a:ext cx="1533507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B3198-2F66-C44B-AC20-B33792F5594E}"/>
                </a:ext>
              </a:extLst>
            </p:cNvPr>
            <p:cNvSpPr txBox="1"/>
            <p:nvPr/>
          </p:nvSpPr>
          <p:spPr>
            <a:xfrm>
              <a:off x="3574003" y="2835187"/>
              <a:ext cx="1484721" cy="624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1A1991-10EA-3E4F-8BF8-7A1091670FE1}"/>
              </a:ext>
            </a:extLst>
          </p:cNvPr>
          <p:cNvGrpSpPr/>
          <p:nvPr/>
        </p:nvGrpSpPr>
        <p:grpSpPr>
          <a:xfrm>
            <a:off x="4087161" y="5416492"/>
            <a:ext cx="2884342" cy="1037468"/>
            <a:chOff x="1752601" y="3367233"/>
            <a:chExt cx="7315200" cy="26312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CA82DF-E896-E64D-A43B-B8942257507D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15713"/>
              <a:chOff x="3869268" y="4141358"/>
              <a:chExt cx="7315200" cy="815713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5A1B2D3-B91C-FF49-B160-32A9D6CDC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83BDAF5-2DFF-9D42-B2FA-A7F80A2083FB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AD0845B-0925-D848-B4AF-3A73589681C1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DDEA48-5CD0-3F49-B657-3EADF9095F18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50FA09-6971-D348-9327-6F2B0A23872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E0E14EA-1484-8741-833C-27B19A88C1E4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F38487-F25A-A144-8B59-B33095756C9A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F4E231-A541-224B-92C9-DA2ABA69449F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8" cy="546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5C8EA2D-BC98-8948-89E7-9B3D21C71558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FD163F-2CE3-E945-A1E8-3026F9BC7C6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59E382-DB56-5F42-8527-7BA0D6131F88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F9FA095-1FAF-1344-A0FC-FC5BC1343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9" y="4410664"/>
                    <a:ext cx="389468" cy="54640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4DD4C607-D7FC-9F44-9F0B-BBB8158F5B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7"/>
                    <a:ext cx="389468" cy="54640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A0A3214D-01C1-2C4E-BA71-7A127F6084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7"/>
                    <a:ext cx="389468" cy="54640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C5EE77B-188E-1E43-9131-B22E67E0FC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3"/>
                    <a:ext cx="389468" cy="54640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240363E-9DD0-0344-9D89-2625EB001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11" y="4410667"/>
                    <a:ext cx="389468" cy="54640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2B40BC7-D13E-AA41-9365-AC77AB318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7"/>
                    <a:ext cx="389468" cy="54640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07E70A3-5DA6-4C49-8457-06E76580E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7"/>
                    <a:ext cx="389468" cy="54640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30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40CED82-D660-AD41-BCFA-AD009641C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2"/>
                    <a:ext cx="553003" cy="5464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3C7A5F4-EEA8-F34C-ABD1-D2C9F2842B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5" y="4406754"/>
                    <a:ext cx="621193" cy="54640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AF50FF-EDA3-784F-BBEE-BD3A5B5DD8F1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2040"/>
              <a:chOff x="3869268" y="3420695"/>
              <a:chExt cx="7315200" cy="220204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A55C1EC-476E-764F-AF32-A246884950BE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2040"/>
                <a:chOff x="3869268" y="3420695"/>
                <a:chExt cx="7315200" cy="22020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EE65263-2562-2341-8D84-37376FA5B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43E583D-21D3-1D40-8130-3060A4A32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FFF835E-5F52-7046-8527-6C8F5EF3C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D8E40A9F-5688-734E-AB57-3458CB874E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47154EC-5525-1C46-A3BB-FED4AD1F6C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778715D6-F4D4-8944-8983-A19D34AD4E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1"/>
                      <a:ext cx="389468" cy="546404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D2ED3F6-77D7-6C4A-AAA0-F08843A3595D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CEAB01-8890-8146-B473-9E5EF0113526}"/>
                </a:ext>
              </a:extLst>
            </p:cNvPr>
            <p:cNvSpPr txBox="1"/>
            <p:nvPr/>
          </p:nvSpPr>
          <p:spPr>
            <a:xfrm>
              <a:off x="5500509" y="3367233"/>
              <a:ext cx="1533507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8B769A-7287-8540-B517-A2430B5B2C73}"/>
                </a:ext>
              </a:extLst>
            </p:cNvPr>
            <p:cNvSpPr txBox="1"/>
            <p:nvPr/>
          </p:nvSpPr>
          <p:spPr>
            <a:xfrm>
              <a:off x="3217606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ACF513D-1E86-6A4B-B482-CB332B57528B}"/>
                </a:ext>
              </a:extLst>
            </p:cNvPr>
            <p:cNvSpPr txBox="1"/>
            <p:nvPr/>
          </p:nvSpPr>
          <p:spPr>
            <a:xfrm>
              <a:off x="7480375" y="3367233"/>
              <a:ext cx="1484721" cy="546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656BE32-A305-1C4F-B5A2-2677F364E72A}"/>
              </a:ext>
            </a:extLst>
          </p:cNvPr>
          <p:cNvGrpSpPr/>
          <p:nvPr/>
        </p:nvGrpSpPr>
        <p:grpSpPr>
          <a:xfrm>
            <a:off x="7712547" y="5447078"/>
            <a:ext cx="1671694" cy="1112218"/>
            <a:chOff x="7717374" y="4558305"/>
            <a:chExt cx="2025994" cy="13179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4FB639-49F8-3D42-954F-94AFB185DBCB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solidFill>
                    <a:schemeClr val="tx1"/>
                  </a:solidFill>
                </a:rPr>
                <a:t>Predcit</a:t>
              </a:r>
              <a:r>
                <a:rPr lang="en-US" sz="8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8778A34-D57B-DC47-9796-696A33EE1F2D}"/>
                </a:ext>
              </a:extLst>
            </p:cNvPr>
            <p:cNvSpPr txBox="1"/>
            <p:nvPr/>
          </p:nvSpPr>
          <p:spPr>
            <a:xfrm>
              <a:off x="8864930" y="5078783"/>
              <a:ext cx="878438" cy="57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Predict -1</a:t>
              </a: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6463C3-0A14-924F-84E7-7434BC185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533" y="5296164"/>
            <a:ext cx="1349656" cy="136950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E4FA2FB-74C0-754B-93DE-3313095ABEC8}"/>
              </a:ext>
            </a:extLst>
          </p:cNvPr>
          <p:cNvSpPr txBox="1"/>
          <p:nvPr/>
        </p:nvSpPr>
        <p:spPr>
          <a:xfrm>
            <a:off x="605935" y="4804168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Positive Rays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93662ED-85A2-A647-9D12-12584AA5037A}"/>
              </a:ext>
            </a:extLst>
          </p:cNvPr>
          <p:cNvSpPr txBox="1"/>
          <p:nvPr/>
        </p:nvSpPr>
        <p:spPr>
          <a:xfrm>
            <a:off x="4077981" y="4804168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Positive Intervals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AF5E66C-EE20-7548-9A4B-64A185EA75CB}"/>
              </a:ext>
            </a:extLst>
          </p:cNvPr>
          <p:cNvSpPr txBox="1"/>
          <p:nvPr/>
        </p:nvSpPr>
        <p:spPr>
          <a:xfrm>
            <a:off x="7497837" y="4804168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Convex 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BBC66FC-B882-5740-9F3F-F1385F3EB66D}"/>
              </a:ext>
            </a:extLst>
          </p:cNvPr>
          <p:cNvSpPr txBox="1"/>
          <p:nvPr/>
        </p:nvSpPr>
        <p:spPr>
          <a:xfrm>
            <a:off x="10119117" y="4803742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2-D Perceptron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4027D34-1E95-B448-BCF0-01830C0B97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06CC504-0014-6247-BEF6-CB9FDFC3665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736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3" grpId="0"/>
      <p:bldP spid="74" grpId="0"/>
      <p:bldP spid="75" grpId="0"/>
      <p:bldP spid="7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52C49-8860-DB4A-9788-F7CC23E3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45526248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383A7F-BA21-2440-88BE-246891F22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F9815A-A3FA-304D-917E-93D392EC5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36BFA4-8BBE-E249-A700-7E862CED9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6548AA-3ABF-384E-8199-0ACAA116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774034-B75B-5646-AE89-4758BF1FB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0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75419187"/>
                  </p:ext>
                </p:extLst>
              </p:nvPr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91044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114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7FB2-FAAC-8446-908F-2CBC62F0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BBB5-AC7D-6249-91BE-6544CAE4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56A4DC39-AD03-F248-B2DE-CF7F6E4CC61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060369" y="4164204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353293" t="-108333" r="-9341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202703" r="-93413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88387" t="-311111" r="-64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3293" t="-411111" r="-93413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/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FDCCC1A-72D2-4C43-B42C-5C965518C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784" y="3732272"/>
                <a:ext cx="962058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BC24BD-EE88-7646-93FC-07D088E53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31" y="1477328"/>
            <a:ext cx="5458649" cy="1369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6ECE8E-3409-8A4F-97A9-0DE04B8BB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40" y="1477328"/>
            <a:ext cx="5705289" cy="220972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/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D90E54-27A1-D144-9F77-5DFE090A9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101604"/>
                <a:ext cx="962058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/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2DC90A-6438-7E4B-802C-C33BAF1A2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1" y="4672267"/>
                <a:ext cx="8258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/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91C850-8CB8-DB45-BA70-9D7B9348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0453" y="5102382"/>
                <a:ext cx="144289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/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A66DA-683E-4749-9DC5-F6969844C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292" y="5673045"/>
                <a:ext cx="89569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12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(Again, take it as a fact for now)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1000" dirty="0"/>
              </a:p>
              <a:p>
                <a:r>
                  <a:rPr lang="en-US" dirty="0"/>
                  <a:t>Rephrase the above theorem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We can “bound” the growth function without knowing it exactly.</a:t>
                </a:r>
              </a:p>
              <a:p>
                <a:pPr lvl="1"/>
                <a:r>
                  <a:rPr lang="en-US" dirty="0"/>
                  <a:t>Find break point!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Break 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the following discussion, we </a:t>
                </a:r>
                <a:r>
                  <a:rPr lang="en-US" u="sng" dirty="0"/>
                  <a:t>treat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u="sng" dirty="0"/>
                  <a:t> as a constant </a:t>
                </a:r>
                <a:br>
                  <a:rPr lang="en-US" dirty="0"/>
                </a:br>
                <a:r>
                  <a:rPr lang="en-US" dirty="0"/>
                  <a:t>[i.e., with high probability, the following is true]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[For example, we can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</a:rPr>
                  <a:t> to be a small constant, say 0.01. Then every time we wrote the above inequality, we mean that it is true with probability at least 99%.]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1086" t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C5AAF5-5865-2341-A46D-3D9CCE63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72" y="268391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55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0805"/>
            <a:ext cx="10515600" cy="1325563"/>
          </a:xfrm>
        </p:spPr>
        <p:txBody>
          <a:bodyPr/>
          <a:lstStyle/>
          <a:p>
            <a:r>
              <a:rPr lang="en-US" dirty="0"/>
              <a:t>Applying Break Points in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</p:spPr>
            <p:txBody>
              <a:bodyPr>
                <a:normAutofit/>
              </a:bodyPr>
              <a:lstStyle/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there are no break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    	</a:t>
                </a:r>
                <a:b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US" sz="600" dirty="0">
                    <a:solidFill>
                      <a:schemeClr val="bg2">
                        <a:lumMod val="75000"/>
                      </a:schemeClr>
                    </a:solidFill>
                  </a:rPr>
                  <a:t>	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(This implies that we can’t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even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1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0850"/>
                <a:ext cx="10515600" cy="5327150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7D8C6A2-A19C-B447-856C-67DED86E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8" y="1627799"/>
            <a:ext cx="6314822" cy="1499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640098-F61B-5340-ABF1-CF1F4D4B27CB}"/>
              </a:ext>
            </a:extLst>
          </p:cNvPr>
          <p:cNvGrpSpPr/>
          <p:nvPr/>
        </p:nvGrpSpPr>
        <p:grpSpPr>
          <a:xfrm>
            <a:off x="500506" y="1627798"/>
            <a:ext cx="4538472" cy="1499449"/>
            <a:chOff x="454152" y="909519"/>
            <a:chExt cx="4762500" cy="1499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8ECC00-9B2A-2640-8020-6ED0D894A553}"/>
                </a:ext>
              </a:extLst>
            </p:cNvPr>
            <p:cNvSpPr/>
            <p:nvPr/>
          </p:nvSpPr>
          <p:spPr>
            <a:xfrm>
              <a:off x="454152" y="909519"/>
              <a:ext cx="4762500" cy="1499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/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VC Bound: </a:t>
                  </a:r>
                  <a:br>
                    <a:rPr lang="en-US" sz="2000" dirty="0"/>
                  </a:b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5BC70C-3C8B-9446-AB29-875315287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72" y="980387"/>
                  <a:ext cx="4316566" cy="1022459"/>
                </a:xfrm>
                <a:prstGeom prst="rect">
                  <a:avLst/>
                </a:prstGeom>
                <a:blipFill>
                  <a:blip r:embed="rId4"/>
                  <a:stretch>
                    <a:fillRect l="-1231" t="-2439" r="-1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03A75483-395C-9C47-B58A-7EBDCEEEAF4C}"/>
              </a:ext>
            </a:extLst>
          </p:cNvPr>
          <p:cNvSpPr/>
          <p:nvPr/>
        </p:nvSpPr>
        <p:spPr>
          <a:xfrm>
            <a:off x="5151120" y="2209895"/>
            <a:ext cx="451104" cy="432816"/>
          </a:xfrm>
          <a:prstGeom prst="plus">
            <a:avLst>
              <a:gd name="adj" fmla="val 358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23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Statements:</a:t>
                </a: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probability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67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/>
              <a:t>Discussion/Interpretation on the learning bound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71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A0AA-0B1F-DE47-B0FB-E31582E6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</a:t>
                </a:r>
                <a:r>
                  <a:rPr lang="en-US" b="0" dirty="0"/>
                  <a:t>ata point with augmented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r>
                  <a:rPr lang="en-US" b="0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to specify the dimensions of data points</a:t>
                </a:r>
              </a:p>
              <a:p>
                <a:pPr lvl="1"/>
                <a:r>
                  <a:rPr lang="en-US" b="0" dirty="0"/>
                  <a:t>We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for each data point (Check Lecture 1 for the reasoning)</a:t>
                </a:r>
              </a:p>
              <a:p>
                <a:endParaRPr lang="en-US" b="0" dirty="0"/>
              </a:p>
              <a:p>
                <a:r>
                  <a:rPr lang="en-US" b="0" dirty="0"/>
                  <a:t>Dataset: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to specify the number of data points in the dataset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an arbitrary hypothesis</a:t>
                </a:r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the hypothesis output by the learning algorithm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Indicator variable: 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event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false</m:t>
                              </m:r>
                            </m:e>
                          </m:mr>
                        </m: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  <a:blipFill>
                <a:blip r:embed="rId2"/>
                <a:stretch>
                  <a:fillRect l="-965" t="-3916" b="-28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/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Example: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  <a:blipFill>
                <a:blip r:embed="rId3"/>
                <a:stretch>
                  <a:fillRect l="-796" t="-152830" b="-2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/>
              <p:nvPr/>
            </p:nvSpPr>
            <p:spPr>
              <a:xfrm>
                <a:off x="7927357" y="365125"/>
                <a:ext cx="3720503" cy="1518907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by default,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 dirty="0"/>
                  <a:t> is a </a:t>
                </a:r>
                <a:r>
                  <a:rPr lang="en-US" sz="1400" dirty="0">
                    <a:solidFill>
                      <a:srgbClr val="FFFF00"/>
                    </a:solidFill>
                  </a:rPr>
                  <a:t>column</a:t>
                </a:r>
                <a:r>
                  <a:rPr lang="en-US" sz="1400" dirty="0"/>
                  <a:t> vector. </a:t>
                </a:r>
                <a:br>
                  <a:rPr lang="en-US" sz="1400" dirty="0"/>
                </a:br>
                <a:r>
                  <a:rPr lang="en-US" sz="1400" dirty="0"/>
                  <a:t>More formally, we should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. </a:t>
                </a:r>
                <a:br>
                  <a:rPr lang="en-US" sz="1400" dirty="0"/>
                </a:br>
                <a:r>
                  <a:rPr lang="en-US" sz="1400" dirty="0"/>
                  <a:t>For convenience, I usually write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0E7BA8C-7538-AA48-A507-141E38E62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357" y="365125"/>
                <a:ext cx="3720503" cy="1518907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1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546507-8E84-7A49-98FC-553A76628143}"/>
              </a:ext>
            </a:extLst>
          </p:cNvPr>
          <p:cNvSpPr/>
          <p:nvPr/>
        </p:nvSpPr>
        <p:spPr>
          <a:xfrm>
            <a:off x="5727540" y="873302"/>
            <a:ext cx="4567166" cy="24144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33444-7A77-314B-A6FB-79E0AE8197A4}"/>
              </a:ext>
            </a:extLst>
          </p:cNvPr>
          <p:cNvSpPr txBox="1"/>
          <p:nvPr/>
        </p:nvSpPr>
        <p:spPr>
          <a:xfrm>
            <a:off x="6647369" y="297951"/>
            <a:ext cx="478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Key assumption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𝝁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3200" b="1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𝝂</m:t>
                                  </m:r>
                                </m:e>
                              </m:d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90" y="1869246"/>
                <a:ext cx="4958280" cy="669607"/>
              </a:xfrm>
              <a:prstGeom prst="rect">
                <a:avLst/>
              </a:prstGeom>
              <a:blipFill>
                <a:blip r:embed="rId2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255075" y="2156735"/>
            <a:ext cx="5369169" cy="34910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/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00B050"/>
                    </a:solidFill>
                  </a:rPr>
                  <a:t>decreases</a:t>
                </a:r>
                <a:r>
                  <a:rPr lang="en-US" sz="2800" dirty="0"/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increases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2F7C77-8EC7-2743-866D-59DA9BCF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15" y="2955456"/>
                <a:ext cx="5383910" cy="1815882"/>
              </a:xfrm>
              <a:prstGeom prst="rect">
                <a:avLst/>
              </a:prstGeom>
              <a:blipFill>
                <a:blip r:embed="rId4"/>
                <a:stretch>
                  <a:fillRect l="-2353" t="-3472" r="-188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4B15271-BF83-9F4B-B6CC-BB796EA6465C}"/>
              </a:ext>
            </a:extLst>
          </p:cNvPr>
          <p:cNvGrpSpPr/>
          <p:nvPr/>
        </p:nvGrpSpPr>
        <p:grpSpPr>
          <a:xfrm>
            <a:off x="6567758" y="4985557"/>
            <a:ext cx="3814763" cy="1585235"/>
            <a:chOff x="8143875" y="284013"/>
            <a:chExt cx="3814763" cy="15852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EA1474-D058-004F-BED7-9309CCB0CF42}"/>
                </a:ext>
              </a:extLst>
            </p:cNvPr>
            <p:cNvSpPr/>
            <p:nvPr/>
          </p:nvSpPr>
          <p:spPr>
            <a:xfrm>
              <a:off x="8143875" y="284013"/>
              <a:ext cx="3814763" cy="158523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/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Informal intuitions of notations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# sample</a:t>
                  </a:r>
                  <a:br>
                    <a:rPr lang="en-US" sz="2000" dirty="0">
                      <a:solidFill>
                        <a:schemeClr val="bg1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probability of “bad” event</a:t>
                  </a:r>
                </a:p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</a:rPr>
                    <a:t> error of estimation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67A267-110D-EB4D-9643-E0DD865E5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15" y="414910"/>
                  <a:ext cx="3432030" cy="1323439"/>
                </a:xfrm>
                <a:prstGeom prst="rect">
                  <a:avLst/>
                </a:prstGeom>
                <a:blipFill>
                  <a:blip r:embed="rId5"/>
                  <a:stretch>
                    <a:fillRect l="-1471" t="-1905" r="-73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Fix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endParaRPr lang="en-US" sz="6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chemeClr val="accent2"/>
                    </a:solidFill>
                  </a:rPr>
                  <a:t>[In-sample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sz="1200" b="1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/>
                  <a:t>          </a:t>
                </a:r>
                <a:r>
                  <a:rPr lang="en-US" dirty="0">
                    <a:solidFill>
                      <a:schemeClr val="accent2"/>
                    </a:solidFill>
                  </a:rPr>
                  <a:t>[Out-of-sample error, analogy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This is </a:t>
                </a:r>
                <a:r>
                  <a:rPr lang="en-US" i="1" dirty="0"/>
                  <a:t>verification</a:t>
                </a:r>
                <a:r>
                  <a:rPr lang="en-US" dirty="0"/>
                  <a:t>, not </a:t>
                </a:r>
                <a:r>
                  <a:rPr lang="en-US" i="1" dirty="0"/>
                  <a:t>learning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021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2CEB4E4-6991-CA4D-9EA8-FB7A154AB235}"/>
              </a:ext>
            </a:extLst>
          </p:cNvPr>
          <p:cNvGrpSpPr/>
          <p:nvPr/>
        </p:nvGrpSpPr>
        <p:grpSpPr>
          <a:xfrm>
            <a:off x="7936035" y="365125"/>
            <a:ext cx="2829501" cy="1839727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CBC885-DB0D-1645-92C1-3CD532A66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87B5BA-A069-944D-97A3-058873BD327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99E168-C31E-6749-ADB4-FEC32D403F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55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/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/>
                  <a:t>Intuitions:</a:t>
                </a:r>
                <a:br>
                  <a:rPr lang="en-US" u="sng" dirty="0"/>
                </a:br>
                <a:r>
                  <a:rPr lang="en-US" dirty="0"/>
                  <a:t>1. Bad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selected within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=&gt;  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within the union of the bad events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200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         each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follows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Hoeffding’s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inequality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F378449-A929-1247-B788-66014512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213" y="4828840"/>
                <a:ext cx="7332681" cy="1975372"/>
              </a:xfrm>
              <a:prstGeom prst="roundRect">
                <a:avLst>
                  <a:gd name="adj" fmla="val 9291"/>
                </a:avLst>
              </a:prstGeom>
              <a:blipFill>
                <a:blip r:embed="rId3"/>
                <a:stretch>
                  <a:fillRect t="-1899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4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14340</TotalTime>
  <Words>3011</Words>
  <Application>Microsoft Macintosh PowerPoint</Application>
  <PresentationFormat>Widescreen</PresentationFormat>
  <Paragraphs>661</Paragraphs>
  <Slides>47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Homework 1</vt:lpstr>
      <vt:lpstr>Logistics: Office Hours</vt:lpstr>
      <vt:lpstr>Recap</vt:lpstr>
      <vt:lpstr>Common Notations</vt:lpstr>
      <vt:lpstr>PowerPoint Presentation</vt:lpstr>
      <vt:lpstr>Hoeffding’s Inequality</vt:lpstr>
      <vt:lpstr>Connection to Learning</vt:lpstr>
      <vt:lpstr>Connection to “Real” Learning</vt:lpstr>
      <vt:lpstr>Today’s Lecture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  <vt:lpstr>Example: H= Positive Rays</vt:lpstr>
      <vt:lpstr>Example: H= Positive Rays</vt:lpstr>
      <vt:lpstr>What is m_H (N)?</vt:lpstr>
      <vt:lpstr>Example: H= Positive Intervals</vt:lpstr>
      <vt:lpstr>Example: H= Convex Sets</vt:lpstr>
      <vt:lpstr>Why Growth Function?</vt:lpstr>
      <vt:lpstr>Growth Functions for Other H</vt:lpstr>
      <vt:lpstr>Growth Functions for Other H</vt:lpstr>
      <vt:lpstr>Growth Functions for Other H</vt:lpstr>
      <vt:lpstr>Bounding Growth Function</vt:lpstr>
      <vt:lpstr>Practice</vt:lpstr>
      <vt:lpstr>Practice</vt:lpstr>
      <vt:lpstr>Practice</vt:lpstr>
      <vt:lpstr>Practice</vt:lpstr>
      <vt:lpstr>Why Break Points?</vt:lpstr>
      <vt:lpstr>Why Break Points?</vt:lpstr>
      <vt:lpstr>Applying Break Points in VC Bound</vt:lpstr>
      <vt:lpstr>Interpreting</vt:lpstr>
      <vt:lpstr>Interpreting</vt:lpstr>
      <vt:lpstr>Discussion/Interpretation on the learning 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1385</cp:revision>
  <cp:lastPrinted>2021-02-04T00:50:38Z</cp:lastPrinted>
  <dcterms:created xsi:type="dcterms:W3CDTF">2017-08-24T15:35:37Z</dcterms:created>
  <dcterms:modified xsi:type="dcterms:W3CDTF">2022-09-06T23:33:51Z</dcterms:modified>
</cp:coreProperties>
</file>